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14"/>
  </p:notesMasterIdLst>
  <p:sldIdLst>
    <p:sldId id="268" r:id="rId2"/>
    <p:sldId id="269" r:id="rId3"/>
    <p:sldId id="256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-594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28F547-A9AC-42CA-AB06-480882E0B399}" type="datetimeFigureOut">
              <a:rPr lang="x-none" smtClean="0"/>
              <a:t>13.04.2021</a:t>
            </a:fld>
            <a:endParaRPr lang="x-none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F89BCC-F8EF-454B-A88D-93D40406DBE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474530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F89BCC-F8EF-454B-A88D-93D40406DBEF}" type="slidenum">
              <a:rPr lang="x-none" smtClean="0"/>
              <a:t>4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91889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F802-58EB-483E-9050-1BE7FF4E339C}" type="datetimeFigureOut">
              <a:rPr lang="x-none" smtClean="0"/>
              <a:t>13.04.2021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2E6AB8F-B853-40B7-9C05-37A9616BC060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085881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F802-58EB-483E-9050-1BE7FF4E339C}" type="datetimeFigureOut">
              <a:rPr lang="x-none" smtClean="0"/>
              <a:t>13.04.2021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2E6AB8F-B853-40B7-9C05-37A9616BC060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286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F802-58EB-483E-9050-1BE7FF4E339C}" type="datetimeFigureOut">
              <a:rPr lang="x-none" smtClean="0"/>
              <a:t>13.04.2021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2E6AB8F-B853-40B7-9C05-37A9616BC060}" type="slidenum">
              <a:rPr lang="x-none" smtClean="0"/>
              <a:t>‹#›</a:t>
            </a:fld>
            <a:endParaRPr lang="x-none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281842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F802-58EB-483E-9050-1BE7FF4E339C}" type="datetimeFigureOut">
              <a:rPr lang="x-none" smtClean="0"/>
              <a:t>13.04.2021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2E6AB8F-B853-40B7-9C05-37A9616BC060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1926280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F802-58EB-483E-9050-1BE7FF4E339C}" type="datetimeFigureOut">
              <a:rPr lang="x-none" smtClean="0"/>
              <a:t>13.04.2021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2E6AB8F-B853-40B7-9C05-37A9616BC060}" type="slidenum">
              <a:rPr lang="x-none" smtClean="0"/>
              <a:t>‹#›</a:t>
            </a:fld>
            <a:endParaRPr lang="x-none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007060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F802-58EB-483E-9050-1BE7FF4E339C}" type="datetimeFigureOut">
              <a:rPr lang="x-none" smtClean="0"/>
              <a:t>13.04.2021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2E6AB8F-B853-40B7-9C05-37A9616BC060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8467297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F802-58EB-483E-9050-1BE7FF4E339C}" type="datetimeFigureOut">
              <a:rPr lang="x-none" smtClean="0"/>
              <a:t>13.04.2021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AB8F-B853-40B7-9C05-37A9616BC060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5116830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F802-58EB-483E-9050-1BE7FF4E339C}" type="datetimeFigureOut">
              <a:rPr lang="x-none" smtClean="0"/>
              <a:t>13.04.2021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AB8F-B853-40B7-9C05-37A9616BC060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227958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F802-58EB-483E-9050-1BE7FF4E339C}" type="datetimeFigureOut">
              <a:rPr lang="x-none" smtClean="0"/>
              <a:t>13.04.2021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AB8F-B853-40B7-9C05-37A9616BC060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79240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F802-58EB-483E-9050-1BE7FF4E339C}" type="datetimeFigureOut">
              <a:rPr lang="x-none" smtClean="0"/>
              <a:t>13.04.2021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2E6AB8F-B853-40B7-9C05-37A9616BC060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170173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F802-58EB-483E-9050-1BE7FF4E339C}" type="datetimeFigureOut">
              <a:rPr lang="x-none" smtClean="0"/>
              <a:t>13.04.2021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2E6AB8F-B853-40B7-9C05-37A9616BC060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083817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F802-58EB-483E-9050-1BE7FF4E339C}" type="datetimeFigureOut">
              <a:rPr lang="x-none" smtClean="0"/>
              <a:t>13.04.2021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2E6AB8F-B853-40B7-9C05-37A9616BC060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6125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F802-58EB-483E-9050-1BE7FF4E339C}" type="datetimeFigureOut">
              <a:rPr lang="x-none" smtClean="0"/>
              <a:t>13.04.2021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AB8F-B853-40B7-9C05-37A9616BC060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500040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F802-58EB-483E-9050-1BE7FF4E339C}" type="datetimeFigureOut">
              <a:rPr lang="x-none" smtClean="0"/>
              <a:t>13.04.2021</a:t>
            </a:fld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AB8F-B853-40B7-9C05-37A9616BC060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886945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F802-58EB-483E-9050-1BE7FF4E339C}" type="datetimeFigureOut">
              <a:rPr lang="x-none" smtClean="0"/>
              <a:t>13.04.2021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AB8F-B853-40B7-9C05-37A9616BC060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3109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F802-58EB-483E-9050-1BE7FF4E339C}" type="datetimeFigureOut">
              <a:rPr lang="x-none" smtClean="0"/>
              <a:t>13.04.2021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2E6AB8F-B853-40B7-9C05-37A9616BC060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721098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2F802-58EB-483E-9050-1BE7FF4E339C}" type="datetimeFigureOut">
              <a:rPr lang="x-none" smtClean="0"/>
              <a:t>13.04.2021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2E6AB8F-B853-40B7-9C05-37A9616BC060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849056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89103" y="372863"/>
            <a:ext cx="9951868" cy="1074198"/>
          </a:xfrm>
        </p:spPr>
        <p:txBody>
          <a:bodyPr>
            <a:normAutofit fontScale="90000"/>
          </a:bodyPr>
          <a:lstStyle/>
          <a:p>
            <a:pPr algn="just"/>
            <a:r>
              <a:rPr lang="uk-UA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Нормативно-правове забезпечення організованого завершення 2020/2021 навчального року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6959" y="1624614"/>
            <a:ext cx="10253710" cy="5095782"/>
          </a:xfrm>
        </p:spPr>
        <p:txBody>
          <a:bodyPr>
            <a:normAutofit fontScale="25000" lnSpcReduction="20000"/>
          </a:bodyPr>
          <a:lstStyle/>
          <a:p>
            <a:pPr>
              <a:spcBef>
                <a:spcPts val="0"/>
              </a:spcBef>
            </a:pPr>
            <a:r>
              <a:rPr lang="uk-UA" sz="6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 України </a:t>
            </a:r>
            <a:r>
              <a:rPr lang="uk-UA" sz="6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«Про освіту»; </a:t>
            </a:r>
          </a:p>
          <a:p>
            <a:pPr>
              <a:spcBef>
                <a:spcPts val="0"/>
              </a:spcBef>
            </a:pPr>
            <a:r>
              <a:rPr lang="uk-UA" sz="6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 України </a:t>
            </a:r>
            <a:r>
              <a:rPr lang="uk-UA" sz="6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«Про загальну середню освіту»;</a:t>
            </a:r>
          </a:p>
          <a:p>
            <a:pPr>
              <a:spcBef>
                <a:spcPts val="0"/>
              </a:spcBef>
            </a:pPr>
            <a:r>
              <a:rPr lang="uk-UA" sz="6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Наказ Міністерства освіти і науки України від 07.12.2018 №1369 </a:t>
            </a:r>
            <a:r>
              <a:rPr lang="uk-UA" sz="6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«</a:t>
            </a:r>
            <a:r>
              <a:rPr lang="uk-UA" sz="6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Про затвердження Порядку проведення державної підсумкової атестації»;</a:t>
            </a:r>
            <a:endParaRPr lang="ru-RU" sz="6400" dirty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  <a:p>
            <a:pPr>
              <a:spcBef>
                <a:spcPts val="0"/>
              </a:spcBef>
            </a:pPr>
            <a:r>
              <a:rPr lang="uk-UA" sz="6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Наказ Міністерства освіти і науки України від 03.03.2021 № 273 «</a:t>
            </a:r>
            <a:r>
              <a:rPr lang="uk-UA" sz="6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Про звільнення від проходження державної підсумкової атестації учнів, які завершують здобуття початкової та базової загальної середньої освіти, у 2020/2021 навчальному році»;</a:t>
            </a:r>
          </a:p>
          <a:p>
            <a:pPr>
              <a:spcBef>
                <a:spcPts val="0"/>
              </a:spcBef>
            </a:pPr>
            <a:r>
              <a:rPr lang="uk-UA" sz="64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Наказ </a:t>
            </a:r>
            <a:r>
              <a:rPr lang="uk-UA" sz="640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М</a:t>
            </a:r>
            <a:r>
              <a:rPr lang="uk-UA" sz="6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іністерства освіти і науки України від 14.07.2015 №762 (у редакції наказу МОН від 08.05.2019 №621) </a:t>
            </a:r>
            <a:r>
              <a:rPr lang="uk-UA" sz="6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«Про затвердження Порядку переведення учнів (вихованців) закладу загальної середньої освіти до наступного класу;</a:t>
            </a:r>
          </a:p>
          <a:p>
            <a:pPr>
              <a:spcBef>
                <a:spcPts val="0"/>
              </a:spcBef>
            </a:pPr>
            <a:r>
              <a:rPr lang="uk-UA" sz="6400" b="1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Наказ Міністерства освіти і науки України від 16.04.2018 №367 </a:t>
            </a:r>
            <a:r>
              <a:rPr lang="uk-UA" sz="64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«</a:t>
            </a:r>
            <a:r>
              <a:rPr lang="ru-RU" sz="6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 </a:t>
            </a:r>
            <a:r>
              <a:rPr lang="uk-UA" sz="6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затвердження Порядку зарахування, відрахування та переведення учнів до державних та комунальних закладів освіти для здобуття повної загальної середньої освіти</a:t>
            </a:r>
            <a:r>
              <a:rPr lang="ru-RU" sz="6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»;</a:t>
            </a:r>
            <a:endParaRPr lang="uk-UA" sz="6400" dirty="0">
              <a:solidFill>
                <a:srgbClr val="00000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uk-UA" sz="6400" b="1" dirty="0">
                <a:solidFill>
                  <a:prstClr val="black"/>
                </a:solidFill>
                <a:latin typeface="Times New Roman"/>
                <a:ea typeface="Times New Roman"/>
              </a:rPr>
              <a:t>Наказ Міністерства освіти і науки України від 03.06.2008 №496 </a:t>
            </a:r>
            <a:r>
              <a:rPr lang="uk-UA" sz="6400" dirty="0">
                <a:solidFill>
                  <a:prstClr val="black"/>
                </a:solidFill>
                <a:latin typeface="Times New Roman"/>
                <a:ea typeface="Times New Roman"/>
              </a:rPr>
              <a:t>«Про затвердження Інструкції з ведення класного журналу учнів 5-11 (12) класів загальноосвітніх навчальних закладів»;</a:t>
            </a:r>
            <a:endParaRPr lang="ru-RU" sz="64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>
              <a:spcBef>
                <a:spcPts val="0"/>
              </a:spcBef>
            </a:pPr>
            <a:r>
              <a:rPr lang="uk-UA" sz="6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Наказ Міністерства освіти і науки України від  17.03.2015 №306 </a:t>
            </a:r>
            <a:r>
              <a:rPr lang="uk-UA" sz="6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«Про затвердження Положення про золоту медаль «За високі досягнення у навчанні» та срібну медаль «За досягнення у навчанні»;</a:t>
            </a:r>
          </a:p>
          <a:p>
            <a:pPr>
              <a:spcBef>
                <a:spcPts val="0"/>
              </a:spcBef>
            </a:pPr>
            <a:r>
              <a:rPr lang="uk-UA" sz="6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лист Міністерства освіти і науки України від 29.04.2015 №1/9-221 </a:t>
            </a:r>
            <a:r>
              <a:rPr lang="uk-UA" sz="6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«Щодо надання роз’яснення» </a:t>
            </a:r>
            <a:r>
              <a:rPr lang="uk-UA" sz="6400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(щодо нагородження медалями випускників 11 класів);</a:t>
            </a:r>
          </a:p>
          <a:p>
            <a:pPr>
              <a:spcBef>
                <a:spcPts val="0"/>
              </a:spcBef>
            </a:pPr>
            <a:r>
              <a:rPr lang="uk-UA" sz="6400" b="1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лист Міністерства освіти і науки України від 20.06.2018 №1/9-399</a:t>
            </a:r>
            <a:r>
              <a:rPr lang="uk-UA" sz="64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 «Щодо середнього бала документа про повну загальну середню освіту»;</a:t>
            </a:r>
          </a:p>
          <a:p>
            <a:pPr>
              <a:spcBef>
                <a:spcPts val="0"/>
              </a:spcBef>
            </a:pPr>
            <a:r>
              <a:rPr lang="uk-UA" sz="6400" b="1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лист</a:t>
            </a:r>
            <a:r>
              <a:rPr lang="uk-UA" sz="64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uk-UA" sz="6400" b="1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Міністерства освіти і науки України від 07.02.2012 №115 </a:t>
            </a:r>
            <a:r>
              <a:rPr lang="uk-UA" sz="64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«Про внесення зміни до Положення про похвальний лист «За високі досягнення у навчанні» та похвальну грамоту «За особливі досягнення у вивченні окремих предметів»</a:t>
            </a:r>
            <a:endParaRPr lang="ru-RU" sz="64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ru-RU" dirty="0">
              <a:solidFill>
                <a:prstClr val="black">
                  <a:lumMod val="75000"/>
                  <a:lumOff val="25000"/>
                </a:prstClr>
              </a:solidFill>
              <a:latin typeface="Times New Roman"/>
              <a:ea typeface="Calibri"/>
              <a:cs typeface="Times New Roman"/>
            </a:endParaRPr>
          </a:p>
          <a:p>
            <a:endParaRPr lang="ru-RU" sz="1600" dirty="0">
              <a:solidFill>
                <a:prstClr val="black">
                  <a:lumMod val="75000"/>
                  <a:lumOff val="25000"/>
                </a:prstClr>
              </a:solidFill>
              <a:latin typeface="Times New Roman"/>
              <a:ea typeface="Calibri"/>
              <a:cs typeface="Times New Roman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817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35837" y="452762"/>
            <a:ext cx="10306975" cy="54821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uk-UA" dirty="0">
              <a:latin typeface="Times New Roman"/>
              <a:ea typeface="Times New Roman"/>
              <a:cs typeface="Times New Roman"/>
            </a:endParaRPr>
          </a:p>
          <a:p>
            <a:pPr indent="177800" algn="just">
              <a:lnSpc>
                <a:spcPct val="115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uk-UA" dirty="0">
                <a:latin typeface="Times New Roman"/>
                <a:ea typeface="Times New Roman"/>
                <a:cs typeface="Times New Roman"/>
              </a:rPr>
              <a:t>Скоригована оцінка за  I семестр виставляється до  початку  II  семестру,  за   II семестр - </a:t>
            </a:r>
            <a:r>
              <a:rPr lang="uk-UA" b="1" dirty="0">
                <a:latin typeface="Times New Roman"/>
                <a:ea typeface="Times New Roman"/>
                <a:cs typeface="Times New Roman"/>
              </a:rPr>
              <a:t>не пізніше 10 червня поточного навчального року.</a:t>
            </a:r>
            <a:endParaRPr lang="ru-RU" b="1" dirty="0">
              <a:latin typeface="Times New Roman"/>
              <a:ea typeface="Calibri"/>
              <a:cs typeface="Times New Roman"/>
            </a:endParaRPr>
          </a:p>
          <a:p>
            <a:pPr indent="177800" algn="just">
              <a:lnSpc>
                <a:spcPct val="115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uk-UA" dirty="0">
                <a:latin typeface="Times New Roman"/>
                <a:ea typeface="Times New Roman"/>
                <a:cs typeface="Times New Roman"/>
              </a:rPr>
              <a:t> </a:t>
            </a:r>
            <a:endParaRPr lang="ru-RU" dirty="0">
              <a:latin typeface="Times New Roman"/>
              <a:ea typeface="Calibri"/>
              <a:cs typeface="Times New Roman"/>
            </a:endParaRPr>
          </a:p>
          <a:p>
            <a:pPr indent="177800" algn="just">
              <a:lnSpc>
                <a:spcPct val="115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uk-UA" dirty="0">
                <a:latin typeface="Times New Roman"/>
                <a:ea typeface="Times New Roman"/>
                <a:cs typeface="Times New Roman"/>
              </a:rPr>
              <a:t>Підвищення семестрової оцінки:</a:t>
            </a:r>
            <a:endParaRPr lang="ru-RU" dirty="0">
              <a:latin typeface="Times New Roman"/>
              <a:ea typeface="Calibri"/>
              <a:cs typeface="Times New Roman"/>
            </a:endParaRPr>
          </a:p>
          <a:p>
            <a:pPr indent="177800" algn="just">
              <a:lnSpc>
                <a:spcPct val="115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uk-UA" dirty="0">
                <a:latin typeface="Times New Roman"/>
                <a:ea typeface="Times New Roman"/>
                <a:cs typeface="Times New Roman"/>
              </a:rPr>
              <a:t>     -  не  дає   право випускникам 9-х класів  на отримання свідоцтва з відзнакою;</a:t>
            </a:r>
            <a:endParaRPr lang="ru-RU" dirty="0">
              <a:latin typeface="Times New Roman"/>
              <a:ea typeface="Calibri"/>
              <a:cs typeface="Times New Roman"/>
            </a:endParaRPr>
          </a:p>
          <a:p>
            <a:pPr indent="177800" algn="just">
              <a:lnSpc>
                <a:spcPct val="115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uk-UA" dirty="0">
                <a:latin typeface="Times New Roman"/>
                <a:ea typeface="Times New Roman"/>
                <a:cs typeface="Times New Roman"/>
              </a:rPr>
              <a:t>     - не дає їм право бути претендентами на нагородження Золотою  та  Срібною медалями для випускників 11 класів.  </a:t>
            </a:r>
          </a:p>
          <a:p>
            <a:pPr indent="177800" algn="just">
              <a:lnSpc>
                <a:spcPct val="115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uk-UA" dirty="0">
                <a:latin typeface="Times New Roman"/>
                <a:ea typeface="Times New Roman"/>
                <a:cs typeface="Times New Roman"/>
              </a:rPr>
              <a:t>Річна – виставляється  до журналу в  колонку  з  надписом Річна  без  дати, через три дні після виставлення оцінки за II семестр.</a:t>
            </a:r>
            <a:endParaRPr lang="ru-RU" dirty="0">
              <a:latin typeface="Times New Roman"/>
              <a:ea typeface="Calibri"/>
              <a:cs typeface="Times New Roman"/>
            </a:endParaRPr>
          </a:p>
          <a:p>
            <a:pPr indent="177800" algn="just">
              <a:lnSpc>
                <a:spcPct val="115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uk-UA" dirty="0">
                <a:latin typeface="Times New Roman"/>
                <a:ea typeface="Times New Roman"/>
                <a:cs typeface="Times New Roman"/>
              </a:rPr>
              <a:t> Річна оцінка підлягає коригуванню </a:t>
            </a:r>
            <a:r>
              <a:rPr lang="uk-UA" b="1" dirty="0">
                <a:latin typeface="Times New Roman"/>
                <a:ea typeface="Times New Roman"/>
                <a:cs typeface="Times New Roman"/>
              </a:rPr>
              <a:t>(відповідно до пункту 10 </a:t>
            </a:r>
            <a:r>
              <a:rPr lang="uk-UA" b="1" dirty="0">
                <a:latin typeface="Times New Roman"/>
                <a:ea typeface="Calibri"/>
                <a:cs typeface="Times New Roman"/>
              </a:rPr>
              <a:t>наказу МОН</a:t>
            </a:r>
            <a:r>
              <a:rPr lang="uk-UA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від 14.07.2015 №762 (у редакції від 08.05.2019 №621).</a:t>
            </a:r>
            <a:endParaRPr lang="ru-RU" dirty="0">
              <a:latin typeface="Times New Roman"/>
              <a:ea typeface="Calibri"/>
              <a:cs typeface="Times New Roman"/>
            </a:endParaRPr>
          </a:p>
          <a:p>
            <a:pPr indent="177800" algn="just">
              <a:lnSpc>
                <a:spcPct val="115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uk-UA" dirty="0">
              <a:latin typeface="Times New Roman"/>
              <a:ea typeface="Times New Roman"/>
              <a:cs typeface="Times New Roman"/>
            </a:endParaRPr>
          </a:p>
          <a:p>
            <a:pPr indent="177800" algn="just">
              <a:lnSpc>
                <a:spcPct val="115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uk-UA" dirty="0">
                <a:latin typeface="Times New Roman"/>
                <a:ea typeface="Times New Roman"/>
                <a:cs typeface="Times New Roman"/>
              </a:rPr>
              <a:t>У випадку  не атестації  учня за  підсумками  двох семестрів у колонку Річна робиться запис не атестований(а).</a:t>
            </a:r>
            <a:endParaRPr lang="ru-RU" dirty="0">
              <a:latin typeface="Times New Roman"/>
              <a:ea typeface="Calibri"/>
              <a:cs typeface="Times New Roman"/>
            </a:endParaRPr>
          </a:p>
          <a:p>
            <a:pPr indent="177800" algn="just">
              <a:lnSpc>
                <a:spcPct val="115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uk-UA" dirty="0">
                <a:latin typeface="Times New Roman"/>
                <a:ea typeface="Times New Roman"/>
                <a:cs typeface="Times New Roman"/>
              </a:rPr>
              <a:t>      </a:t>
            </a:r>
            <a:endParaRPr lang="ru-RU" dirty="0"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ru-RU" dirty="0">
              <a:effectLst/>
              <a:latin typeface="Times New Roma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7108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9923" y="624110"/>
            <a:ext cx="9684690" cy="1280890"/>
          </a:xfrm>
        </p:spPr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Документи про освіту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06858" y="1349406"/>
            <a:ext cx="9897754" cy="4561816"/>
          </a:xfrm>
        </p:spPr>
        <p:txBody>
          <a:bodyPr>
            <a:normAutofit fontScale="92500" lnSpcReduction="10000"/>
          </a:bodyPr>
          <a:lstStyle/>
          <a:p>
            <a:pPr indent="0" algn="just">
              <a:lnSpc>
                <a:spcPct val="115000"/>
              </a:lnSpc>
              <a:spcAft>
                <a:spcPts val="750"/>
              </a:spcAft>
              <a:buNone/>
            </a:pPr>
            <a:r>
              <a:rPr lang="uk-UA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Наказ Міністерства освіти і науки України від  17.03.2015 №306 </a:t>
            </a:r>
            <a:r>
              <a:rPr lang="uk-UA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«Про затвердження Положення про золоту медаль «За високі досягнення у навчанні» та срібну медаль «За досягнення у навчанні».  </a:t>
            </a:r>
            <a:endParaRPr lang="ru-RU" dirty="0">
              <a:solidFill>
                <a:schemeClr val="tx1"/>
              </a:solidFill>
              <a:latin typeface="Times New Roman"/>
              <a:ea typeface="Calibri"/>
              <a:cs typeface="Times New Roman"/>
            </a:endParaRPr>
          </a:p>
          <a:p>
            <a:pPr indent="0" algn="just">
              <a:lnSpc>
                <a:spcPct val="115000"/>
              </a:lnSpc>
              <a:spcAft>
                <a:spcPts val="750"/>
              </a:spcAft>
              <a:buNone/>
            </a:pPr>
            <a:r>
              <a:rPr lang="uk-UA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лист Міністерства освіти і науки України від 29.04.2015 №1/9-221 </a:t>
            </a:r>
            <a:r>
              <a:rPr lang="uk-UA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«Щодо надання роз’яснення» </a:t>
            </a:r>
            <a:r>
              <a:rPr lang="uk-UA" i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(щодо нагородження медалями випускників 11 класів).</a:t>
            </a:r>
            <a:endParaRPr lang="ru-RU" dirty="0">
              <a:solidFill>
                <a:schemeClr val="tx1"/>
              </a:solidFill>
              <a:latin typeface="Times New Roman"/>
              <a:ea typeface="Calibri"/>
              <a:cs typeface="Times New Roman"/>
            </a:endParaRPr>
          </a:p>
          <a:p>
            <a:pPr indent="200025" algn="just">
              <a:lnSpc>
                <a:spcPct val="115000"/>
              </a:lnSpc>
              <a:spcAft>
                <a:spcPts val="750"/>
              </a:spcAft>
            </a:pPr>
            <a:r>
              <a:rPr lang="uk-UA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Претенденти на нагородження медалями визначаються за результатами семестрового та річного оцінювання в 10 класі та І семестр 11 класу.</a:t>
            </a:r>
            <a:endParaRPr lang="ru-RU" dirty="0">
              <a:solidFill>
                <a:schemeClr val="tx1"/>
              </a:solidFill>
              <a:latin typeface="Times New Roman"/>
              <a:ea typeface="Calibri"/>
              <a:cs typeface="Times New Roman"/>
            </a:endParaRPr>
          </a:p>
          <a:p>
            <a:pPr indent="200025" algn="just">
              <a:lnSpc>
                <a:spcPct val="115000"/>
              </a:lnSpc>
              <a:spcAft>
                <a:spcPts val="750"/>
              </a:spcAft>
            </a:pPr>
            <a:r>
              <a:rPr lang="uk-UA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 Учні, які навчалися за  </a:t>
            </a:r>
            <a:r>
              <a:rPr lang="uk-UA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екстернатною</a:t>
            </a:r>
            <a:r>
              <a:rPr lang="uk-UA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та індивідуальними </a:t>
            </a:r>
            <a:r>
              <a:rPr lang="uk-UA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форами</a:t>
            </a:r>
            <a:r>
              <a:rPr lang="uk-UA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навчання можуть бути претендентами на медалі.</a:t>
            </a:r>
            <a:endParaRPr lang="ru-RU" dirty="0">
              <a:solidFill>
                <a:schemeClr val="tx1"/>
              </a:solidFill>
              <a:latin typeface="Times New Roman"/>
              <a:ea typeface="Calibri"/>
              <a:cs typeface="Times New Roman"/>
            </a:endParaRPr>
          </a:p>
          <a:p>
            <a:pPr indent="200025" algn="just">
              <a:lnSpc>
                <a:spcPct val="115000"/>
              </a:lnSpc>
              <a:spcAft>
                <a:spcPts val="750"/>
              </a:spcAft>
            </a:pPr>
            <a:r>
              <a:rPr lang="uk-UA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Нагородження медалями передбачено для учнів, звільнених від уроків фізичної культури або зараховані до спеціальної медичної групи за станом здоров’я.</a:t>
            </a:r>
            <a:endParaRPr lang="ru-RU" dirty="0">
              <a:solidFill>
                <a:schemeClr val="tx1"/>
              </a:solidFill>
              <a:latin typeface="Times New Roman"/>
              <a:ea typeface="Calibri"/>
              <a:cs typeface="Times New Roman"/>
            </a:endParaRPr>
          </a:p>
          <a:p>
            <a:r>
              <a:rPr lang="uk-UA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Контроль за видачею Золотої та Срібної медалей віднесено до компетенції керівника закладу загальної середньої освіти.</a:t>
            </a:r>
            <a:endParaRPr lang="ru-RU" dirty="0">
              <a:solidFill>
                <a:schemeClr val="tx1"/>
              </a:solidFill>
              <a:latin typeface="Times New Roman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684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89103" y="624109"/>
            <a:ext cx="10049521" cy="1488775"/>
          </a:xfrm>
        </p:spPr>
        <p:txBody>
          <a:bodyPr>
            <a:noAutofit/>
          </a:bodyPr>
          <a:lstStyle/>
          <a:p>
            <a:pPr indent="200025">
              <a:lnSpc>
                <a:spcPct val="115000"/>
              </a:lnSpc>
              <a:spcAft>
                <a:spcPts val="750"/>
              </a:spcAft>
            </a:pPr>
            <a:r>
              <a:rPr lang="uk-UA" sz="28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Лист Міністерства освіти і науки України від 20.06.2018 №1/9-399</a:t>
            </a:r>
            <a:r>
              <a:rPr lang="uk-UA" sz="2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 «Щодо середнього бала документа про повну загальну середню освіту».   </a:t>
            </a:r>
            <a:r>
              <a:rPr lang="ru-RU" sz="28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ru-RU" sz="28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28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ru-RU" sz="28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28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ru-RU" sz="28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</a:b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51247" y="2369976"/>
            <a:ext cx="9853365" cy="2921115"/>
          </a:xfrm>
        </p:spPr>
        <p:txBody>
          <a:bodyPr/>
          <a:lstStyle/>
          <a:p>
            <a:pPr marL="0" indent="355600" algn="just">
              <a:lnSpc>
                <a:spcPct val="115000"/>
              </a:lnSpc>
              <a:spcAft>
                <a:spcPts val="750"/>
              </a:spcAft>
            </a:pPr>
            <a:r>
              <a:rPr lang="uk-UA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У додатку до свідоцтва про базову середню освіту виставляються оцінки з предметів чи інтегрованих курсів, які вивчалися у 9-му класі.</a:t>
            </a:r>
          </a:p>
          <a:p>
            <a:pPr marL="0" indent="355600" algn="just">
              <a:lnSpc>
                <a:spcPct val="115000"/>
              </a:lnSpc>
              <a:spcAft>
                <a:spcPts val="750"/>
              </a:spcAft>
            </a:pPr>
            <a:r>
              <a:rPr lang="uk-UA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У свідоцтві  про здобуття базової середньої освіти  середній бал не вираховується.</a:t>
            </a:r>
            <a:endParaRPr lang="ru-RU" dirty="0">
              <a:solidFill>
                <a:schemeClr val="tx1"/>
              </a:solidFill>
              <a:latin typeface="Times New Roman"/>
              <a:ea typeface="Calibri"/>
              <a:cs typeface="Times New Roman"/>
            </a:endParaRPr>
          </a:p>
          <a:p>
            <a:pPr marL="0" indent="355600">
              <a:lnSpc>
                <a:spcPct val="115000"/>
              </a:lnSpc>
              <a:spcAft>
                <a:spcPts val="750"/>
              </a:spcAft>
            </a:pPr>
            <a:r>
              <a:rPr lang="uk-UA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Середнього бала документа про повну загальну середню освіту здійснюється випускником самостійно</a:t>
            </a:r>
            <a:r>
              <a:rPr lang="uk-UA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. </a:t>
            </a:r>
            <a:endParaRPr lang="ru-RU" dirty="0">
              <a:solidFill>
                <a:schemeClr val="tx1"/>
              </a:solidFill>
              <a:latin typeface="Times New Roman"/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055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3492" y="446557"/>
            <a:ext cx="9702446" cy="1280890"/>
          </a:xfrm>
        </p:spPr>
        <p:txBody>
          <a:bodyPr>
            <a:normAutofit fontScale="90000"/>
          </a:bodyPr>
          <a:lstStyle/>
          <a:p>
            <a:r>
              <a:rPr lang="uk-UA" dirty="0"/>
              <a:t> </a:t>
            </a:r>
            <a:r>
              <a:rPr lang="uk-UA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Частина 3 статті 40 Закону України «Про повну загальну середню освіту</a:t>
            </a:r>
            <a:br>
              <a:rPr lang="uk-UA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77880" y="1571349"/>
            <a:ext cx="9826732" cy="4740674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uk-UA" sz="2300" dirty="0"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 marL="0" indent="0" algn="just">
              <a:buNone/>
            </a:pPr>
            <a:r>
              <a:rPr lang="uk-UA" sz="2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Педагогічна рада: </a:t>
            </a:r>
          </a:p>
          <a:p>
            <a:pPr algn="just"/>
            <a:r>
              <a:rPr lang="uk-UA" sz="2600" dirty="0">
                <a:solidFill>
                  <a:schemeClr val="tx1"/>
                </a:solidFill>
                <a:latin typeface="Times New Roman"/>
              </a:rPr>
              <a:t>схвалює стратегію розвитку закладу освіти та річний план роботи, </a:t>
            </a:r>
            <a:endParaRPr lang="uk-UA" sz="2600" dirty="0" smtClean="0">
              <a:solidFill>
                <a:schemeClr val="tx1"/>
              </a:solidFill>
              <a:latin typeface="Times New Roman"/>
            </a:endParaRPr>
          </a:p>
          <a:p>
            <a:pPr algn="just"/>
            <a:r>
              <a:rPr lang="uk-UA" sz="2600" dirty="0">
                <a:solidFill>
                  <a:schemeClr val="tx1"/>
                </a:solidFill>
                <a:latin typeface="Times New Roman"/>
              </a:rPr>
              <a:t>с</a:t>
            </a:r>
            <a:r>
              <a:rPr lang="uk-UA" sz="2600" dirty="0" smtClean="0">
                <a:solidFill>
                  <a:schemeClr val="tx1"/>
                </a:solidFill>
                <a:latin typeface="Times New Roman"/>
              </a:rPr>
              <a:t>хвалює освітню  </a:t>
            </a:r>
            <a:r>
              <a:rPr lang="uk-UA" sz="2600" dirty="0">
                <a:solidFill>
                  <a:schemeClr val="tx1"/>
                </a:solidFill>
                <a:latin typeface="Times New Roman"/>
              </a:rPr>
              <a:t>програму, зміни до неї та оцінює результати її виконання, правила внутрішнього розпорядку, положення про внутрішню систему забезпечення якості освіти;</a:t>
            </a:r>
          </a:p>
          <a:p>
            <a:pPr algn="just"/>
            <a:r>
              <a:rPr lang="uk-UA" sz="2600" dirty="0">
                <a:solidFill>
                  <a:schemeClr val="tx1"/>
                </a:solidFill>
                <a:latin typeface="Times New Roman"/>
              </a:rPr>
              <a:t>приймає рішення щодо вдосконалення і методичного забезпечення освітнього процесу;</a:t>
            </a:r>
          </a:p>
          <a:p>
            <a:pPr algn="just"/>
            <a:r>
              <a:rPr lang="uk-UA" sz="2600" dirty="0">
                <a:solidFill>
                  <a:schemeClr val="tx1"/>
                </a:solidFill>
                <a:latin typeface="Times New Roman"/>
              </a:rPr>
              <a:t>приймає рішення щодо переведення учнів, їх відрахування, притягнення до відповідальності, відзначення та  заохочення учнів та інших учасників освітнього процесу;</a:t>
            </a:r>
          </a:p>
          <a:p>
            <a:pPr algn="just"/>
            <a:r>
              <a:rPr lang="uk-UA" sz="2600" dirty="0">
                <a:solidFill>
                  <a:schemeClr val="tx1"/>
                </a:solidFill>
                <a:latin typeface="Times New Roman"/>
              </a:rPr>
              <a:t>розглядає питання підвищення кваліфікації педагогічних працівників, формує та затверджує річний план підвищення кваліфікації;</a:t>
            </a:r>
          </a:p>
          <a:p>
            <a:pPr algn="just"/>
            <a:r>
              <a:rPr lang="uk-UA" sz="2600" dirty="0">
                <a:solidFill>
                  <a:schemeClr val="tx1"/>
                </a:solidFill>
                <a:latin typeface="Times New Roman"/>
              </a:rPr>
              <a:t>приймає рішення щодо визнання результатів підвищення кваліфікації педагогічного працівника, впровадження в освітній процес педагогічного досвіду та інновацій;</a:t>
            </a:r>
          </a:p>
          <a:p>
            <a:pPr algn="just"/>
            <a:r>
              <a:rPr lang="uk-UA" sz="2600" dirty="0">
                <a:solidFill>
                  <a:schemeClr val="tx1"/>
                </a:solidFill>
                <a:latin typeface="Times New Roman"/>
              </a:rPr>
              <a:t>може ініціювати проведення позапланового інституційного аудиту, громадської акредитації, зовнішнього моніторингу якості освіти;</a:t>
            </a:r>
          </a:p>
          <a:p>
            <a:pPr algn="just"/>
            <a:r>
              <a:rPr lang="uk-UA" sz="2600" dirty="0">
                <a:solidFill>
                  <a:schemeClr val="tx1"/>
                </a:solidFill>
                <a:latin typeface="Times New Roman"/>
              </a:rPr>
              <a:t>розглядає інші питання, віднесені законом та/або статутом закладу освіти до її повноважень.</a:t>
            </a:r>
            <a:endParaRPr lang="uk-UA" sz="2600" dirty="0"/>
          </a:p>
          <a:p>
            <a:pPr marL="0" indent="0" algn="just">
              <a:buNone/>
            </a:pPr>
            <a:endParaRPr lang="uk-UA" sz="2300" dirty="0">
              <a:solidFill>
                <a:schemeClr val="tx1"/>
              </a:solidFill>
              <a:latin typeface="Times New Roman"/>
            </a:endParaRPr>
          </a:p>
          <a:p>
            <a:pPr marL="0" indent="0" algn="just">
              <a:buNone/>
            </a:pPr>
            <a:endParaRPr lang="ru-RU" sz="2300" dirty="0">
              <a:solidFill>
                <a:schemeClr val="tx1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5735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349B550-B94F-4DD9-9E99-BA6D3265F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3592" y="443882"/>
            <a:ext cx="10209321" cy="905523"/>
          </a:xfrm>
        </p:spPr>
        <p:txBody>
          <a:bodyPr>
            <a:normAutofit fontScale="90000"/>
          </a:bodyPr>
          <a:lstStyle/>
          <a:p>
            <a:r>
              <a:rPr lang="uk-UA" sz="31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Щодо організованого завершення 2020/2021 навчального року</a:t>
            </a:r>
            <a:r>
              <a:rPr lang="x-none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x-none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x-none" sz="2400" dirty="0">
              <a:solidFill>
                <a:srgbClr val="00206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65A7E8E-B021-4BDC-ACA1-7345312A1A0B}"/>
              </a:ext>
            </a:extLst>
          </p:cNvPr>
          <p:cNvSpPr txBox="1"/>
          <p:nvPr/>
        </p:nvSpPr>
        <p:spPr>
          <a:xfrm>
            <a:off x="1331650" y="1349406"/>
            <a:ext cx="10431263" cy="45448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177800" algn="just">
              <a:lnSpc>
                <a:spcPct val="115000"/>
              </a:lnSpc>
              <a:spcAft>
                <a:spcPts val="1000"/>
              </a:spcAft>
            </a:pPr>
            <a:r>
              <a:rPr lang="uk-UA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Відповідно частин 3 та 4 статті 10 Закону України «Про повну загальну середню освіту» </a:t>
            </a: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світній процес у закладі загальної середньої освіти організовується в межах навчального року, що закінчується не пізніше 1 липня.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Педагогічна рада визначає:</a:t>
            </a:r>
          </a:p>
          <a:p>
            <a:pPr marL="342900" indent="-342900" algn="just">
              <a:lnSpc>
                <a:spcPct val="115000"/>
              </a:lnSpc>
              <a:buFont typeface="Wingdings" pitchFamily="2" charset="2"/>
              <a:buChar char="Ø"/>
            </a:pP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структуру та тривалість навчального року, тижня, навчального дня, занять, відпочинку між ними;</a:t>
            </a:r>
          </a:p>
          <a:p>
            <a:pPr marL="342900" indent="-342900" algn="just">
              <a:lnSpc>
                <a:spcPct val="115000"/>
              </a:lnSpc>
              <a:buFont typeface="Wingdings" pitchFamily="2" charset="2"/>
              <a:buChar char="Ø"/>
            </a:pP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освітню програму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(програми);</a:t>
            </a:r>
            <a:endParaRPr lang="uk-UA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buFont typeface="Wingdings" pitchFamily="2" charset="2"/>
              <a:buChar char="Ø"/>
            </a:pP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 організації освітнього процесу; </a:t>
            </a:r>
          </a:p>
          <a:p>
            <a:pPr marL="342900" indent="-342900" algn="just">
              <a:lnSpc>
                <a:spcPct val="115000"/>
              </a:lnSpc>
              <a:buFont typeface="Wingdings" pitchFamily="2" charset="2"/>
              <a:buChar char="Ø"/>
            </a:pP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обсягу навчального навантаження</a:t>
            </a: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77800" algn="just">
              <a:lnSpc>
                <a:spcPct val="115000"/>
              </a:lnSpc>
              <a:spcAft>
                <a:spcPts val="1000"/>
              </a:spcAft>
            </a:pP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межах академічної автономії питання організації виконання освітньої програми, навчального плану та освітнього процесу є внутрішнім питанням кожного закладу освіти, його педагогічної ради та завданням педагогічних працівників.</a:t>
            </a:r>
            <a:r>
              <a:rPr lang="uk-UA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x-none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353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7679" y="624110"/>
            <a:ext cx="9666934" cy="1280890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Освітня програма закладу загальної середньої освіти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37678" y="1882066"/>
            <a:ext cx="9666934" cy="402915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sz="20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   </a:t>
            </a: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sz="24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Стаття 11 Закону України «Про повну загальну середню освіту».</a:t>
            </a:r>
            <a:endParaRPr lang="ru-RU" sz="2400" dirty="0">
              <a:solidFill>
                <a:schemeClr val="tx1"/>
              </a:solidFill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uk-UA" sz="24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Освітня програма закладу освіти складена на основі типової освітньої програми схвалюється педагогічною радою та затверджується його керівником.</a:t>
            </a:r>
            <a:endParaRPr lang="ru-RU" sz="2400" dirty="0">
              <a:solidFill>
                <a:schemeClr val="tx1"/>
              </a:solidFill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uk-UA" sz="24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Освітня  програма має містити навчальний план.</a:t>
            </a:r>
            <a:endParaRPr lang="ru-RU" sz="2400" dirty="0">
              <a:solidFill>
                <a:schemeClr val="tx1"/>
              </a:solidFill>
              <a:latin typeface="Times New Roman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     </a:t>
            </a:r>
            <a:endParaRPr lang="ru-RU" dirty="0">
              <a:solidFill>
                <a:schemeClr val="tx1"/>
              </a:solidFill>
              <a:latin typeface="Times New Roman"/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785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348" y="624110"/>
            <a:ext cx="9933265" cy="743051"/>
          </a:xfrm>
        </p:spPr>
        <p:txBody>
          <a:bodyPr>
            <a:normAutofit/>
          </a:bodyPr>
          <a:lstStyle/>
          <a:p>
            <a:pPr algn="just"/>
            <a:r>
              <a:rPr lang="uk-UA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Державна підсумкова атестація 2020/2021 навчального року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5938" y="1322773"/>
            <a:ext cx="10466773" cy="5175681"/>
          </a:xfrm>
        </p:spPr>
        <p:txBody>
          <a:bodyPr>
            <a:noAutofit/>
          </a:bodyPr>
          <a:lstStyle/>
          <a:p>
            <a:pPr marL="355600" indent="0" algn="just">
              <a:lnSpc>
                <a:spcPct val="115000"/>
              </a:lnSpc>
              <a:buNone/>
            </a:pPr>
            <a:r>
              <a:rPr lang="uk-UA" sz="160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Наказ Міністерства освіти і науки України від 07.12.2018 №1369 </a:t>
            </a:r>
            <a:r>
              <a:rPr lang="uk-UA" sz="16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«</a:t>
            </a:r>
            <a:r>
              <a:rPr lang="uk-UA" sz="16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Про затвердження Порядку проведення державної підсумкової атестації»</a:t>
            </a:r>
            <a:endParaRPr lang="ru-RU" sz="1600" dirty="0">
              <a:solidFill>
                <a:schemeClr val="tx1"/>
              </a:solidFill>
              <a:latin typeface="Times New Roman"/>
              <a:ea typeface="Calibri"/>
              <a:cs typeface="Times New Roman"/>
            </a:endParaRPr>
          </a:p>
          <a:p>
            <a:pPr marL="355600" indent="0" algn="just">
              <a:lnSpc>
                <a:spcPct val="115000"/>
              </a:lnSpc>
              <a:buNone/>
            </a:pPr>
            <a:r>
              <a:rPr lang="uk-UA" sz="16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Наказ Міністерства освіти і науки України від 03.03.2021 № 273 «</a:t>
            </a:r>
            <a:r>
              <a:rPr lang="uk-UA" sz="1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Про звільнення від проходження державної підсумкової атестації учнів, які завершують здобуття початкової та базової загальної середньої освіти, у 2020/2021 навчальному році».</a:t>
            </a:r>
            <a:endParaRPr lang="ru-RU" sz="1600" dirty="0">
              <a:latin typeface="Times New Roman"/>
              <a:ea typeface="Calibri"/>
              <a:cs typeface="Times New Roman"/>
            </a:endParaRPr>
          </a:p>
          <a:p>
            <a:pPr marL="355600" indent="0" algn="just">
              <a:spcAft>
                <a:spcPts val="1000"/>
              </a:spcAft>
              <a:buNone/>
            </a:pPr>
            <a:r>
              <a:rPr lang="uk-UA" sz="16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Відповідно  до пунктів  6, 9, 10 розділу </a:t>
            </a:r>
            <a:r>
              <a:rPr lang="en-US" sz="16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IV</a:t>
            </a:r>
            <a:r>
              <a:rPr lang="uk-UA" sz="16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Порядку:</a:t>
            </a:r>
            <a:endParaRPr lang="ru-RU" sz="1600" b="1" dirty="0">
              <a:solidFill>
                <a:schemeClr val="tx1"/>
              </a:solidFill>
              <a:latin typeface="Times New Roman"/>
              <a:ea typeface="Calibri"/>
              <a:cs typeface="Times New Roman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uk-UA" sz="16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Здобувачі освіти, які проживають у зоні надзвичайної ситуації природного та техногенного походження, звільняються від атестації за рішенням Міністерства освіти і науки України або місцевих органів управління освітою.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uk-UA" sz="1600" dirty="0">
                <a:solidFill>
                  <a:schemeClr val="tx1"/>
                </a:solidFill>
                <a:latin typeface="Times New Roman"/>
                <a:ea typeface="Times New Roman"/>
              </a:rPr>
              <a:t>Здобувачам освіти, звільненим від атестації,  у документі про освіту робиться запис "звільнений(а)".</a:t>
            </a:r>
            <a:endParaRPr lang="ru-RU" sz="16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uk-UA" sz="1600" dirty="0">
                <a:solidFill>
                  <a:schemeClr val="tx1"/>
                </a:solidFill>
                <a:latin typeface="Times New Roman"/>
                <a:ea typeface="Times New Roman"/>
              </a:rPr>
              <a:t>Звільнення від атестації здійснюється наказом керівника закладу освіти.</a:t>
            </a:r>
            <a:r>
              <a:rPr lang="uk-UA" sz="1600" b="1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endParaRPr lang="ru-RU" sz="16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uk-UA" sz="16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Свідоцтва про здобуття базової середньої освіти, свідоцтв досягнень, табелів оформляються </a:t>
            </a:r>
            <a:r>
              <a:rPr lang="uk-UA" sz="1600" b="1" u="sng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не пізніше 15 червня 2021 року.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uk-UA" sz="16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Свідоцтва про здобуття повної загальної середньої освіти – </a:t>
            </a:r>
            <a:r>
              <a:rPr lang="uk-UA" sz="1600" b="1" u="sng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не раніше 30 червня 2021 року.</a:t>
            </a:r>
            <a:endParaRPr lang="ru-RU" sz="1600" b="1" u="sng" dirty="0">
              <a:solidFill>
                <a:schemeClr val="tx1"/>
              </a:solidFill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</a:pPr>
            <a:endParaRPr lang="ru-RU" sz="1600" dirty="0">
              <a:latin typeface="Times New Roman"/>
              <a:ea typeface="Calibri"/>
              <a:cs typeface="Times New Roman"/>
            </a:endParaRP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53784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0125" y="292963"/>
            <a:ext cx="9960746" cy="1216241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Про Порядок  переведення учнів до наступних класів 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22773" y="1544715"/>
            <a:ext cx="10181839" cy="4366507"/>
          </a:xfrm>
        </p:spPr>
        <p:txBody>
          <a:bodyPr>
            <a:normAutofit/>
          </a:bodyPr>
          <a:lstStyle/>
          <a:p>
            <a:pPr marL="35560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b="1" dirty="0">
                <a:latin typeface="Times New Roman"/>
                <a:ea typeface="Calibri"/>
                <a:cs typeface="Times New Roman"/>
              </a:rPr>
              <a:t> Наказ </a:t>
            </a:r>
            <a:r>
              <a:rPr lang="uk-UA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Міністерства освіти і науки України від 14.07.2015 №762 (у редакції наказу МОН від 08.05.2019 №621) </a:t>
            </a:r>
            <a:r>
              <a:rPr lang="uk-UA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«Про затвердження Порядку переведення учнів (вихованців) закладу загальної середньої освіти до наступного класу.</a:t>
            </a:r>
            <a:endParaRPr lang="ru-RU" dirty="0"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uk-UA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Переведення учнів до наступного класу здійснюється за рішенням педагогічної ради на підставі результатів підсумкового оцінювання (семестрового та річного) та /або державної підсумкової атестації (для учнів 4-х і 9-х класів).</a:t>
            </a:r>
            <a:endParaRPr lang="ru-RU" dirty="0">
              <a:latin typeface="Times New Roman"/>
              <a:ea typeface="Calibri"/>
              <a:cs typeface="Times New Roman"/>
            </a:endParaRPr>
          </a:p>
          <a:p>
            <a:pPr marL="0" lvl="0" indent="0" algn="just">
              <a:lnSpc>
                <a:spcPct val="115000"/>
              </a:lnSpc>
              <a:spcAft>
                <a:spcPts val="1000"/>
              </a:spcAft>
              <a:buClr>
                <a:srgbClr val="A53010"/>
              </a:buClr>
              <a:buNone/>
            </a:pPr>
            <a:r>
              <a:rPr lang="uk-UA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    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Відповідно до </a:t>
            </a:r>
            <a:r>
              <a:rPr lang="uk-UA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пункту  5 Порядку:</a:t>
            </a:r>
            <a:r>
              <a:rPr lang="uk-UA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ru-RU" dirty="0">
              <a:solidFill>
                <a:prstClr val="black">
                  <a:lumMod val="75000"/>
                  <a:lumOff val="25000"/>
                </a:prstClr>
              </a:solidFill>
              <a:latin typeface="Times New Roman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Bef>
                <a:spcPts val="0"/>
              </a:spcBef>
              <a:buClr>
                <a:srgbClr val="A53010"/>
              </a:buClr>
            </a:pPr>
            <a:r>
              <a:rPr lang="uk-UA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Учні  дев’ятих класів,  можуть бути переведені:</a:t>
            </a:r>
            <a:endParaRPr lang="ru-RU" dirty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  <a:p>
            <a:pPr marL="641350" lvl="0" indent="-285750" algn="just">
              <a:lnSpc>
                <a:spcPct val="115000"/>
              </a:lnSpc>
              <a:spcBef>
                <a:spcPts val="0"/>
              </a:spcBef>
              <a:buClr>
                <a:srgbClr val="A53010"/>
              </a:buClr>
              <a:buFontTx/>
              <a:buChar char="-"/>
            </a:pPr>
            <a:r>
              <a:rPr lang="ru-RU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до 10-го </a:t>
            </a:r>
            <a:r>
              <a:rPr lang="uk-UA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класу цього ж закладу освіти за заявою батьків або законних представників;</a:t>
            </a:r>
            <a:endParaRPr lang="ru-RU" dirty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  <a:p>
            <a:pPr marL="641350" lvl="0" indent="-285750" algn="just">
              <a:lnSpc>
                <a:spcPct val="115000"/>
              </a:lnSpc>
              <a:spcBef>
                <a:spcPts val="0"/>
              </a:spcBef>
              <a:buClr>
                <a:srgbClr val="A53010"/>
              </a:buClr>
              <a:buFontTx/>
              <a:buChar char="-"/>
            </a:pPr>
            <a:r>
              <a:rPr lang="uk-UA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випускаються із закладу освіти відповідно до наказу керівника та заяви одного із батьків і можуть продовжувати здобувати загальну середню освіту в інших закладах  освіти.</a:t>
            </a:r>
            <a:endParaRPr lang="ru-RU" dirty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dirty="0">
              <a:latin typeface="Times New Roman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866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42369" y="1180730"/>
            <a:ext cx="10111666" cy="473049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     Відповідно до </a:t>
            </a:r>
            <a:r>
              <a:rPr lang="uk-UA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пункту  5 Порядку:</a:t>
            </a:r>
            <a:r>
              <a:rPr lang="uk-UA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ru-RU" dirty="0">
              <a:solidFill>
                <a:schemeClr val="tx1"/>
              </a:solidFill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uk-UA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Учні дев’ятих класів, які завершили здобуття базової середньої освіти , отримують свідоцтво про базову середню освіту.</a:t>
            </a:r>
          </a:p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uk-UA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Учні дев'ятих класів, які за результатами річного оцінювання з усіх предметів,  мають результати навчання високого  рівня, - отримують свідоцтво про базову середню освіту </a:t>
            </a:r>
            <a:r>
              <a:rPr lang="uk-UA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з відзнакою.</a:t>
            </a:r>
            <a:endParaRPr lang="ru-RU" dirty="0">
              <a:solidFill>
                <a:schemeClr val="tx1"/>
              </a:solidFill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uk-UA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Педагогічною радою визначаються претенденти на отримання свідоцтва з відзнакою за результатами річного оцінювання та державної підсумкової атестації. </a:t>
            </a:r>
          </a:p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uk-UA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Звільнені від ДПА – за результатами річного оцінювання </a:t>
            </a:r>
            <a:r>
              <a:rPr lang="uk-UA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(лист МОН України від 18.01.2016 №1/9-27) </a:t>
            </a:r>
            <a:endParaRPr lang="ru-RU" dirty="0">
              <a:solidFill>
                <a:schemeClr val="tx1"/>
              </a:solidFill>
              <a:latin typeface="Times New Roman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      Відповідно до </a:t>
            </a:r>
            <a:r>
              <a:rPr lang="uk-UA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пункту 8 Порядку:</a:t>
            </a:r>
            <a:endParaRPr lang="ru-RU" dirty="0">
              <a:solidFill>
                <a:schemeClr val="tx1"/>
              </a:solidFill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uk-UA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uk-UA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Учні одинадцятих класів, які не мають результатів річного оцінювання з будь-яких предметів та (або) державної підсумкової атестації, можуть продовжити здобуття загальної середньої освіти за </a:t>
            </a:r>
            <a:r>
              <a:rPr lang="uk-UA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екстернатною</a:t>
            </a:r>
            <a:r>
              <a:rPr lang="uk-UA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формою.</a:t>
            </a:r>
            <a:endParaRPr lang="ru-RU" dirty="0">
              <a:solidFill>
                <a:schemeClr val="tx1"/>
              </a:solidFill>
              <a:latin typeface="Times New Roman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075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1348" y="603682"/>
            <a:ext cx="10373556" cy="61350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85750" algn="just">
              <a:spcAft>
                <a:spcPts val="750"/>
              </a:spcAft>
            </a:pPr>
            <a:r>
              <a:rPr lang="uk-UA" b="1" dirty="0">
                <a:latin typeface="Times New Roman"/>
                <a:ea typeface="Times New Roman"/>
              </a:rPr>
              <a:t>Відповідно до пункту 9 Порядку: </a:t>
            </a:r>
          </a:p>
          <a:p>
            <a:pPr indent="285750" algn="just">
              <a:spcAft>
                <a:spcPts val="750"/>
              </a:spcAft>
            </a:pPr>
            <a:r>
              <a:rPr lang="uk-UA" dirty="0">
                <a:latin typeface="Times New Roman"/>
                <a:ea typeface="Times New Roman"/>
              </a:rPr>
              <a:t>Про оскарження рішень педагогічної ради, один із їх батьків або їх законні представники можуть подати відповідне звернення до закладу загальної середньої освіти.</a:t>
            </a:r>
            <a:endParaRPr lang="ru-RU" dirty="0">
              <a:latin typeface="Times New Roman"/>
              <a:ea typeface="Times New Roman"/>
            </a:endParaRPr>
          </a:p>
          <a:p>
            <a:pPr indent="285750" algn="just">
              <a:spcAft>
                <a:spcPts val="750"/>
              </a:spcAft>
            </a:pPr>
            <a:r>
              <a:rPr lang="uk-UA" dirty="0">
                <a:latin typeface="Times New Roman"/>
                <a:ea typeface="Times New Roman"/>
              </a:rPr>
              <a:t>Для розгляду створюється комісія, порядок, чисельність і персональний склад якої затверджується наказом керівника.</a:t>
            </a:r>
            <a:endParaRPr lang="ru-RU" dirty="0">
              <a:latin typeface="Times New Roman"/>
              <a:ea typeface="Times New Roman"/>
            </a:endParaRPr>
          </a:p>
          <a:p>
            <a:pPr indent="285750" algn="just">
              <a:spcAft>
                <a:spcPts val="750"/>
              </a:spcAft>
            </a:pPr>
            <a:r>
              <a:rPr lang="uk-UA" b="1" dirty="0">
                <a:latin typeface="Times New Roman"/>
                <a:ea typeface="Times New Roman"/>
              </a:rPr>
              <a:t>Відповідно до пункту 10 Порядку:</a:t>
            </a:r>
            <a:r>
              <a:rPr lang="uk-UA" dirty="0">
                <a:latin typeface="Times New Roman"/>
                <a:ea typeface="Times New Roman"/>
              </a:rPr>
              <a:t> </a:t>
            </a:r>
          </a:p>
          <a:p>
            <a:pPr indent="285750" algn="just">
              <a:spcAft>
                <a:spcPts val="750"/>
              </a:spcAft>
            </a:pPr>
            <a:r>
              <a:rPr lang="uk-UA" dirty="0">
                <a:latin typeface="Times New Roman"/>
                <a:ea typeface="Times New Roman"/>
              </a:rPr>
              <a:t>комісія за наслідками розгляду звернень може прийняти рішення:</a:t>
            </a:r>
            <a:endParaRPr lang="ru-RU" dirty="0">
              <a:latin typeface="Times New Roman"/>
              <a:ea typeface="Times New Roman"/>
            </a:endParaRPr>
          </a:p>
          <a:p>
            <a:pPr indent="285750" algn="just">
              <a:spcAft>
                <a:spcPts val="750"/>
              </a:spcAft>
            </a:pPr>
            <a:r>
              <a:rPr lang="uk-UA" dirty="0">
                <a:latin typeface="Times New Roman"/>
                <a:ea typeface="Times New Roman"/>
              </a:rPr>
              <a:t>- скасувати, змінити, прийняти нове або залишити рішення педагогічної ради, без змін;</a:t>
            </a:r>
            <a:endParaRPr lang="ru-RU" dirty="0">
              <a:latin typeface="Times New Roman"/>
              <a:ea typeface="Times New Roman"/>
            </a:endParaRPr>
          </a:p>
          <a:p>
            <a:pPr indent="285750" algn="just">
              <a:spcAft>
                <a:spcPts val="750"/>
              </a:spcAft>
            </a:pPr>
            <a:r>
              <a:rPr lang="uk-UA" dirty="0">
                <a:latin typeface="Times New Roman"/>
                <a:ea typeface="Times New Roman"/>
              </a:rPr>
              <a:t>- провести коригування результатів річного оцінювання учня.</a:t>
            </a:r>
            <a:endParaRPr lang="ru-RU" dirty="0">
              <a:latin typeface="Times New Roman"/>
              <a:ea typeface="Times New Roman"/>
            </a:endParaRPr>
          </a:p>
          <a:p>
            <a:pPr indent="285750" algn="just">
              <a:spcAft>
                <a:spcPts val="750"/>
              </a:spcAft>
            </a:pPr>
            <a:r>
              <a:rPr lang="uk-UA" dirty="0">
                <a:latin typeface="Times New Roman"/>
                <a:ea typeface="Times New Roman"/>
              </a:rPr>
              <a:t>Результати розгляду звернення та рекомендації оформлюються протоколом.</a:t>
            </a:r>
            <a:endParaRPr lang="ru-RU" dirty="0">
              <a:latin typeface="Times New Roman"/>
              <a:ea typeface="Times New Roman"/>
            </a:endParaRPr>
          </a:p>
          <a:p>
            <a:pPr indent="285750" algn="just">
              <a:spcAft>
                <a:spcPts val="750"/>
              </a:spcAft>
            </a:pPr>
            <a:r>
              <a:rPr lang="uk-UA" dirty="0">
                <a:latin typeface="Times New Roman"/>
                <a:ea typeface="Times New Roman"/>
              </a:rPr>
              <a:t> </a:t>
            </a:r>
            <a:r>
              <a:rPr lang="uk-UA" b="1" dirty="0">
                <a:latin typeface="Times New Roman"/>
                <a:ea typeface="Times New Roman"/>
              </a:rPr>
              <a:t>Комісія </a:t>
            </a:r>
            <a:r>
              <a:rPr lang="uk-UA" dirty="0">
                <a:latin typeface="Times New Roman"/>
                <a:ea typeface="Times New Roman"/>
              </a:rPr>
              <a:t>здійснює  коригування результатів річного оцінювання шляхом повторного семестрового оцінювання (одного або двох семестрів).  </a:t>
            </a:r>
          </a:p>
          <a:p>
            <a:pPr indent="285750" algn="just">
              <a:spcAft>
                <a:spcPts val="750"/>
              </a:spcAft>
            </a:pPr>
            <a:r>
              <a:rPr lang="uk-UA" dirty="0">
                <a:latin typeface="Times New Roman"/>
                <a:ea typeface="Times New Roman"/>
              </a:rPr>
              <a:t>Оцінювання  проводиться  письмово. </a:t>
            </a:r>
          </a:p>
          <a:p>
            <a:pPr indent="285750" algn="just">
              <a:spcAft>
                <a:spcPts val="750"/>
              </a:spcAft>
            </a:pPr>
            <a:r>
              <a:rPr lang="uk-UA" dirty="0">
                <a:latin typeface="Times New Roman"/>
                <a:ea typeface="Times New Roman"/>
              </a:rPr>
              <a:t>Керівник закладу освіти затверджує завдання та графік проведення. </a:t>
            </a:r>
          </a:p>
          <a:p>
            <a:pPr indent="285750" algn="just">
              <a:spcAft>
                <a:spcPts val="750"/>
              </a:spcAft>
            </a:pPr>
            <a:r>
              <a:rPr lang="uk-UA" dirty="0">
                <a:latin typeface="Times New Roman"/>
                <a:ea typeface="Times New Roman"/>
              </a:rPr>
              <a:t>Результати оформлюються  наказом керівника закладу загальної середньої освіти.</a:t>
            </a:r>
            <a:endParaRPr lang="ru-RU" dirty="0">
              <a:latin typeface="Times New Roman"/>
              <a:ea typeface="Times New Roman"/>
            </a:endParaRPr>
          </a:p>
          <a:p>
            <a:pPr indent="285750" algn="just">
              <a:spcAft>
                <a:spcPts val="750"/>
              </a:spcAft>
            </a:pPr>
            <a:r>
              <a:rPr lang="uk-UA" dirty="0">
                <a:latin typeface="Times New Roman"/>
                <a:ea typeface="Times New Roman"/>
              </a:rPr>
              <a:t> </a:t>
            </a:r>
            <a:endParaRPr lang="ru-RU" dirty="0">
              <a:latin typeface="Times New Roman"/>
              <a:ea typeface="Times New Roman"/>
            </a:endParaRPr>
          </a:p>
          <a:p>
            <a:pPr indent="285750" algn="just">
              <a:spcAft>
                <a:spcPts val="750"/>
              </a:spcAft>
            </a:pPr>
            <a:r>
              <a:rPr lang="uk-UA" dirty="0">
                <a:latin typeface="Times New Roman"/>
                <a:ea typeface="Times New Roman"/>
              </a:rPr>
              <a:t> </a:t>
            </a:r>
            <a:endParaRPr lang="ru-RU" sz="16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68842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5635" y="624110"/>
            <a:ext cx="9808977" cy="1044892"/>
          </a:xfrm>
        </p:spPr>
        <p:txBody>
          <a:bodyPr>
            <a:normAutofit fontScale="90000"/>
          </a:bodyPr>
          <a:lstStyle/>
          <a:p>
            <a:pPr indent="285750">
              <a:spcAft>
                <a:spcPts val="750"/>
              </a:spcAft>
            </a:pPr>
            <a:r>
              <a:rPr lang="uk-UA" b="1" dirty="0">
                <a:solidFill>
                  <a:srgbClr val="002060"/>
                </a:solidFill>
                <a:latin typeface="Times New Roman"/>
                <a:ea typeface="Times New Roman"/>
              </a:rPr>
              <a:t>Про виставлення оцінок до класного журналу учнів 5-11 класів</a:t>
            </a:r>
            <a:r>
              <a:rPr lang="ru-RU" sz="3200" dirty="0">
                <a:latin typeface="Times New Roman"/>
                <a:ea typeface="Times New Roman"/>
              </a:rPr>
              <a:t/>
            </a:r>
            <a:br>
              <a:rPr lang="ru-RU" sz="3200" dirty="0">
                <a:latin typeface="Times New Roman"/>
                <a:ea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6039" y="1828799"/>
            <a:ext cx="10128573" cy="4323425"/>
          </a:xfrm>
        </p:spPr>
        <p:txBody>
          <a:bodyPr>
            <a:normAutofit fontScale="92500" lnSpcReduction="20000"/>
          </a:bodyPr>
          <a:lstStyle/>
          <a:p>
            <a:pPr indent="0" algn="just">
              <a:spcAft>
                <a:spcPts val="750"/>
              </a:spcAft>
              <a:buNone/>
            </a:pPr>
            <a:r>
              <a:rPr lang="uk-UA" sz="2100" b="1" dirty="0">
                <a:solidFill>
                  <a:schemeClr val="tx1"/>
                </a:solidFill>
                <a:latin typeface="Times New Roman"/>
                <a:ea typeface="Times New Roman"/>
              </a:rPr>
              <a:t>Наказ Міністерства освіти і науки України від 03.06.2008 №496 </a:t>
            </a:r>
            <a:r>
              <a:rPr lang="uk-UA" sz="2100" dirty="0">
                <a:solidFill>
                  <a:schemeClr val="tx1"/>
                </a:solidFill>
                <a:latin typeface="Times New Roman"/>
                <a:ea typeface="Times New Roman"/>
              </a:rPr>
              <a:t>«Про затвердження Інструкції з ведення класного журналу учнів 5-11 (12) класів загальноосвітніх навчальних закладів»</a:t>
            </a:r>
            <a:endParaRPr lang="ru-RU" sz="21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uk-UA" sz="21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Поточна оцінка  виставляється в колонку з надписом, що засвідчує дату проведення заняття.</a:t>
            </a:r>
            <a:endParaRPr lang="ru-RU" sz="2100" dirty="0">
              <a:solidFill>
                <a:schemeClr val="tx1"/>
              </a:solidFill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uk-UA" sz="21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Тематична оцінка виставляється в  колонку з надписом Тематична без дати. </a:t>
            </a:r>
            <a:endParaRPr lang="ru-RU" sz="2100" dirty="0">
              <a:solidFill>
                <a:schemeClr val="tx1"/>
              </a:solidFill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uk-UA" sz="21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При виставленні  тематичної  оцінки  враховуються  всі види навчальної  діяльності, що підлягали оцінюванню протягом вивчення теми.   </a:t>
            </a:r>
            <a:endParaRPr lang="ru-RU" sz="2100" dirty="0">
              <a:solidFill>
                <a:schemeClr val="tx1"/>
              </a:solidFill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uk-UA" sz="21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Тематична оцінка не підлягає коригуванню.</a:t>
            </a:r>
            <a:r>
              <a:rPr lang="uk-UA" sz="2100" dirty="0">
                <a:latin typeface="Times New Roman"/>
                <a:ea typeface="Times New Roman"/>
                <a:cs typeface="Times New Roman"/>
              </a:rPr>
              <a:t> </a:t>
            </a:r>
          </a:p>
          <a:p>
            <a:pPr algn="just">
              <a:lnSpc>
                <a:spcPct val="115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uk-UA" sz="21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Семестрова оцінка  виставляється без дати в колонку з надписом I семестр,  II семестр. Семестрове оцінювання здійснюється  на  підставі тематичних  оцінок.   </a:t>
            </a:r>
            <a:endParaRPr lang="ru-RU" sz="2100" dirty="0">
              <a:solidFill>
                <a:schemeClr val="tx1"/>
              </a:solidFill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uk-UA" sz="2100" dirty="0">
                <a:solidFill>
                  <a:schemeClr val="tx1"/>
                </a:solidFill>
                <a:latin typeface="Times New Roman"/>
                <a:ea typeface="Times New Roman"/>
              </a:rPr>
              <a:t>Семестрова оцінка  підлягає  коригуванню. Скоригована семестрова  оцінка  виставляється  без  дати  у колонку з надписом Скоригована.</a:t>
            </a:r>
            <a:endParaRPr lang="ru-RU" sz="2100" dirty="0">
              <a:solidFill>
                <a:schemeClr val="tx1"/>
              </a:solidFill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ru-RU" sz="2100" dirty="0">
              <a:solidFill>
                <a:schemeClr val="tx1"/>
              </a:solidFill>
              <a:latin typeface="Times New Roman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500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521</TotalTime>
  <Words>972</Words>
  <Application>Microsoft Office PowerPoint</Application>
  <PresentationFormat>Произвольный</PresentationFormat>
  <Paragraphs>106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Легкий дым</vt:lpstr>
      <vt:lpstr>Нормативно-правове забезпечення організованого завершення 2020/2021 навчального року</vt:lpstr>
      <vt:lpstr> Частина 3 статті 40 Закону України «Про повну загальну середню освіту  </vt:lpstr>
      <vt:lpstr>Щодо організованого завершення 2020/2021 навчального року </vt:lpstr>
      <vt:lpstr>Освітня програма закладу загальної середньої освіти </vt:lpstr>
      <vt:lpstr>Державна підсумкова атестація 2020/2021 навчального року</vt:lpstr>
      <vt:lpstr>Про Порядок  переведення учнів до наступних класів  </vt:lpstr>
      <vt:lpstr>Презентация PowerPoint</vt:lpstr>
      <vt:lpstr>Презентация PowerPoint</vt:lpstr>
      <vt:lpstr>Про виставлення оцінок до класного журналу учнів 5-11 класів </vt:lpstr>
      <vt:lpstr>Презентация PowerPoint</vt:lpstr>
      <vt:lpstr> Документи про освіту </vt:lpstr>
      <vt:lpstr>Лист Міністерства освіти і науки України від 20.06.2018 №1/9-399 «Щодо середнього бала документа про повну загальну середню освіту».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Щодо здійснення заходів, спрямованих на організоване завершення навчального року </dc:title>
  <dc:creator>User</dc:creator>
  <cp:lastModifiedBy>Вал</cp:lastModifiedBy>
  <cp:revision>64</cp:revision>
  <dcterms:created xsi:type="dcterms:W3CDTF">2021-04-11T18:20:13Z</dcterms:created>
  <dcterms:modified xsi:type="dcterms:W3CDTF">2021-04-13T07:17:35Z</dcterms:modified>
</cp:coreProperties>
</file>